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9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11" autoAdjust="0"/>
    <p:restoredTop sz="99500" autoAdjust="0"/>
  </p:normalViewPr>
  <p:slideViewPr>
    <p:cSldViewPr snapToGrid="0" snapToObjects="1">
      <p:cViewPr>
        <p:scale>
          <a:sx n="50" d="100"/>
          <a:sy n="50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lang="zh-CN" altLang="en-US" sz="1200"/>
          </a:p>
        </p:txBody>
      </p:sp>
      <p:sp>
        <p:nvSpPr>
          <p:cNvPr id="2" name="Text box"/>
          <p:cNvSpPr>
            <a:spLocks noGrp="1"/>
          </p:cNvSpPr>
          <p:nvPr>
            <p:ph type="hdr"/>
          </p:nvPr>
        </p:nvSpPr>
        <p:spPr>
          <a:xfrm rot="0">
            <a:off x="0" y="0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l"/>
            <a:endParaRPr lang="zh-CN" altLang="en-US" sz="1200"/>
          </a:p>
        </p:txBody>
      </p:sp>
      <p:sp>
        <p:nvSpPr>
          <p:cNvPr id="3" name="Text box"/>
          <p:cNvSpPr>
            <a:spLocks noGrp="1"/>
          </p:cNvSpPr>
          <p:nvPr>
            <p:ph type="dt" idx="1"/>
          </p:nvPr>
        </p:nvSpPr>
        <p:spPr>
          <a:xfrm rot="0">
            <a:off x="3884613" y="0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r"/>
            <a:fld id="{CAD2D6BD-DE1B-4B5F-8B41-2702339687B9}" type="datetime1">
              <a:rPr lang="en-US" altLang="zh-CN" sz="1200"/>
              <a:t>9/26/2025</a:t>
            </a:fld>
            <a:endParaRPr lang="zh-CN" altLang="en-US" sz="1200"/>
          </a:p>
        </p:txBody>
      </p:sp>
      <p:sp>
        <p:nvSpPr>
          <p:cNvPr id="4" name="Object"/>
          <p:cNvSpPr>
            <a:spLocks noGrp="1" noChangeAspect="1"/>
          </p:cNvSpPr>
          <p:nvPr>
            <p:ph type="sldImg" idx="2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solidFill>
              <a:srgbClr val="000000"/>
            </a:solidFill>
            <a:prstDash val="solid"/>
            <a:round/>
          </a:ln>
        </p:spPr>
      </p:sp>
      <p:sp>
        <p:nvSpPr>
          <p:cNvPr id="5" name="Text box"/>
          <p:cNvSpPr>
            <a:spLocks noGrp="1"/>
          </p:cNvSpPr>
          <p:nvPr>
            <p:ph type="body" idx="3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idx="4"/>
          </p:nvPr>
        </p:nvSpPr>
        <p:spPr>
          <a:xfrm rot="0">
            <a:off x="0" y="8685213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18899739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5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6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9211"/>
      </p:ext>
    </p:extLst>
  </p:cSld>
  <p:clrMapOvr>
    <a:masterClrMapping/>
  </p:clrMapOvr>
</p:notes>
</file>

<file path=ppt/notesSlides/notesSlide1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236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237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238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330069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30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31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32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636034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50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51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52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936712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72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73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74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13317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96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97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98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886722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16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17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18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938584"/>
      </p:ext>
    </p:extLst>
  </p:cSld>
  <p:clrMapOvr>
    <a:masterClrMapping/>
  </p:clrMapOvr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45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46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47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464900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74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75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76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320704"/>
      </p:ext>
    </p:extLst>
  </p:cSld>
  <p:clrMapOvr>
    <a:masterClrMapping/>
  </p:clrMapOvr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97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98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99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143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9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307160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907376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854942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0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2112012"/>
      </p:ext>
    </p:extLst>
  </p:cSld>
  <p:clrMapOvr>
    <a:masterClrMapping/>
  </p:clrMapOvr>
  <p:hf sldNum="0"/>
</p:sldLayout>
</file>

<file path=ppt/slideLayouts/slideLayout13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9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72654062"/>
      </p:ext>
    </p:extLst>
  </p:cSld>
  <p:clrMapOvr>
    <a:masterClrMapping/>
  </p:clrMapOvr>
  <p:hf sldNum="0"/>
</p:sldLayout>
</file>

<file path=ppt/slideLayouts/slideLayout14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34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35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396154035"/>
      </p:ext>
    </p:extLst>
  </p:cSld>
  <p:clrMapOvr>
    <a:masterClrMapping/>
  </p:clrMapOvr>
  <p:hf sldNum="0"/>
</p:sldLayout>
</file>

<file path=ppt/slideLayouts/slideLayout15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54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55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42340351"/>
      </p:ext>
    </p:extLst>
  </p:cSld>
  <p:clrMapOvr>
    <a:masterClrMapping/>
  </p:clrMapOvr>
  <p:hf sldNum="0"/>
</p:sldLayout>
</file>

<file path=ppt/slideLayouts/slideLayout16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76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77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036764296"/>
      </p:ext>
    </p:extLst>
  </p:cSld>
  <p:clrMapOvr>
    <a:masterClrMapping/>
  </p:clrMapOvr>
  <p:hf sldNum="0"/>
</p:sldLayout>
</file>

<file path=ppt/slideLayouts/slideLayout17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00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01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176000056"/>
      </p:ext>
    </p:extLst>
  </p:cSld>
  <p:clrMapOvr>
    <a:masterClrMapping/>
  </p:clrMapOvr>
  <p:hf sldNum="0"/>
</p:sldLayout>
</file>

<file path=ppt/slideLayouts/slideLayout18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20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21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992257630"/>
      </p:ext>
    </p:extLst>
  </p:cSld>
  <p:clrMapOvr>
    <a:masterClrMapping/>
  </p:clrMapOvr>
  <p:hf sldNum="0"/>
</p:sldLayout>
</file>

<file path=ppt/slideLayouts/slideLayout19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4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50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1493255"/>
      </p:ext>
    </p:extLst>
  </p:cSld>
  <p:clrMapOvr>
    <a:masterClrMapping/>
  </p:clrMapOvr>
  <p:hf sldNum="0"/>
</p:sldLayout>
</file>

<file path=ppt/slideLayouts/slideLayout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061350"/>
      </p:ext>
    </p:extLst>
  </p:cSld>
  <p:clrMapOvr>
    <a:masterClrMapping/>
  </p:clrMapOvr>
</p:sldLayout>
</file>

<file path=ppt/slideLayouts/slideLayout20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7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79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83109547"/>
      </p:ext>
    </p:extLst>
  </p:cSld>
  <p:clrMapOvr>
    <a:masterClrMapping/>
  </p:clrMapOvr>
  <p:hf sldNum="0"/>
</p:sldLayout>
</file>

<file path=ppt/slideLayouts/slideLayout21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201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202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521509967"/>
      </p:ext>
    </p:extLst>
  </p:cSld>
  <p:clrMapOvr>
    <a:masterClrMapping/>
  </p:clrMapOvr>
  <p:hf sldNum="0"/>
</p:sldLayout>
</file>

<file path=ppt/slideLayouts/slideLayout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5860434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028088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394776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050296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6217059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689994295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64352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765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等线 Light" pitchFamily="0" charset="0"/>
          <a:cs typeface="Calibri Light" pitchFamily="0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1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29.png"/><Relationship Id="rId2" Type="http://schemas.openxmlformats.org/officeDocument/2006/relationships/image" Target="../media/30.png"/><Relationship Id="rId3" Type="http://schemas.openxmlformats.org/officeDocument/2006/relationships/image" Target="../media/31.png"/><Relationship Id="rId4" Type="http://schemas.openxmlformats.org/officeDocument/2006/relationships/image" Target="../media/32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13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14.png"/><Relationship Id="rId2" Type="http://schemas.openxmlformats.org/officeDocument/2006/relationships/image" Target="../media/15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16.png"/><Relationship Id="rId2" Type="http://schemas.openxmlformats.org/officeDocument/2006/relationships/image" Target="../media/17.png"/><Relationship Id="rId3" Type="http://schemas.openxmlformats.org/officeDocument/2006/relationships/image" Target="../media/18.png"/><Relationship Id="rId4" Type="http://schemas.openxmlformats.org/officeDocument/2006/relationships/image" Target="../media/19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20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21.png"/><Relationship Id="rId2" Type="http://schemas.openxmlformats.org/officeDocument/2006/relationships/image" Target="../media/22.png"/><Relationship Id="rId3" Type="http://schemas.openxmlformats.org/officeDocument/2006/relationships/image" Target="../media/2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24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25.png"/><Relationship Id="rId2" Type="http://schemas.openxmlformats.org/officeDocument/2006/relationships/image" Target="../media/26.png"/><Relationship Id="rId3" Type="http://schemas.openxmlformats.org/officeDocument/2006/relationships/image" Target="../media/27.png"/><Relationship Id="rId4" Type="http://schemas.openxmlformats.org/officeDocument/2006/relationships/image" Target="../media/28.png"/><Relationship Id="rId5" Type="http://schemas.openxmlformats.org/officeDocument/2006/relationships/slideLayout" Target="../slideLayouts/slideLayout20.xml"/><Relationship Id="rId6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" name="Rectangle"/>
          <p:cNvSpPr>
            <a:spLocks/>
          </p:cNvSpPr>
          <p:nvPr/>
        </p:nvSpPr>
        <p:spPr>
          <a:xfrm rot="0">
            <a:off x="793790" y="2518648"/>
            <a:ext cx="7556420" cy="212633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AI-Powered Women's Safety and Empowerment System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Rectangle"/>
          <p:cNvSpPr>
            <a:spLocks/>
          </p:cNvSpPr>
          <p:nvPr/>
        </p:nvSpPr>
        <p:spPr>
          <a:xfrm rot="0">
            <a:off x="793790" y="4118385"/>
            <a:ext cx="755642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Leveraging artificial intelligence to create a proactive safety ecosystem that predicts, detects, and responds to threats in real-time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9" name="Text box" descr="*#TXT_SIGN#*"/>
          <p:cNvSpPr txBox="1">
            <a:spLocks/>
          </p:cNvSpPr>
          <p:nvPr/>
        </p:nvSpPr>
        <p:spPr>
          <a:xfrm rot="0">
            <a:off x="1562076" y="5762537"/>
            <a:ext cx="3867091" cy="8763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76200" tIns="76200" rIns="76200" bIns="7620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Name: Malla Latha</a:t>
            </a:r>
            <a:endParaRPr lang="en-US" altLang="zh-CN" sz="24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Reg.no: 323129512031</a:t>
            </a:r>
            <a:endParaRPr lang="zh-CN" altLang="en-US" sz="24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532342498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>
            <a:spLocks/>
          </p:cNvSpPr>
          <p:nvPr/>
        </p:nvSpPr>
        <p:spPr>
          <a:xfrm rot="0">
            <a:off x="477441" y="597694"/>
            <a:ext cx="3948470" cy="42636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Results &amp; Future Impact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4" name="Rectangle"/>
          <p:cNvSpPr>
            <a:spLocks/>
          </p:cNvSpPr>
          <p:nvPr/>
        </p:nvSpPr>
        <p:spPr>
          <a:xfrm rot="0">
            <a:off x="1860708" y="2183606"/>
            <a:ext cx="1678067" cy="34099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91.2%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05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676638" y="1330881"/>
            <a:ext cx="2046446" cy="204644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06" name="Rectangle"/>
          <p:cNvSpPr>
            <a:spLocks/>
          </p:cNvSpPr>
          <p:nvPr/>
        </p:nvSpPr>
        <p:spPr>
          <a:xfrm rot="0">
            <a:off x="1847136" y="3547705"/>
            <a:ext cx="170533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Accuracy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7" name="Rectangle"/>
          <p:cNvSpPr>
            <a:spLocks/>
          </p:cNvSpPr>
          <p:nvPr/>
        </p:nvSpPr>
        <p:spPr>
          <a:xfrm rot="0">
            <a:off x="477441" y="3842623"/>
            <a:ext cx="4444841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Threat prediction precision rate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8" name="Rectangle"/>
          <p:cNvSpPr>
            <a:spLocks/>
          </p:cNvSpPr>
          <p:nvPr/>
        </p:nvSpPr>
        <p:spPr>
          <a:xfrm rot="0">
            <a:off x="6476048" y="2183606"/>
            <a:ext cx="1678067" cy="34099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100%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09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6291976" y="1330881"/>
            <a:ext cx="2046445" cy="204644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10" name="Rectangle"/>
          <p:cNvSpPr>
            <a:spLocks/>
          </p:cNvSpPr>
          <p:nvPr/>
        </p:nvSpPr>
        <p:spPr>
          <a:xfrm rot="0">
            <a:off x="6462474" y="3547705"/>
            <a:ext cx="170533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Test Success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1" name="Rectangle"/>
          <p:cNvSpPr>
            <a:spLocks/>
          </p:cNvSpPr>
          <p:nvPr/>
        </p:nvSpPr>
        <p:spPr>
          <a:xfrm rot="0">
            <a:off x="5092779" y="3842623"/>
            <a:ext cx="4444841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Load testing and API reliability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2" name="Rectangle"/>
          <p:cNvSpPr>
            <a:spLocks/>
          </p:cNvSpPr>
          <p:nvPr/>
        </p:nvSpPr>
        <p:spPr>
          <a:xfrm rot="0">
            <a:off x="11091387" y="2183606"/>
            <a:ext cx="1678067" cy="34099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5ms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13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0907316" y="1330881"/>
            <a:ext cx="2046446" cy="204644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14" name="Rectangle"/>
          <p:cNvSpPr>
            <a:spLocks/>
          </p:cNvSpPr>
          <p:nvPr/>
        </p:nvSpPr>
        <p:spPr>
          <a:xfrm rot="0">
            <a:off x="11077814" y="3547705"/>
            <a:ext cx="170533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Response Time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5" name="Rectangle"/>
          <p:cNvSpPr>
            <a:spLocks/>
          </p:cNvSpPr>
          <p:nvPr/>
        </p:nvSpPr>
        <p:spPr>
          <a:xfrm rot="0">
            <a:off x="9708118" y="3842623"/>
            <a:ext cx="4444841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Average API processing speed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6" name="Rectangle"/>
          <p:cNvSpPr>
            <a:spLocks/>
          </p:cNvSpPr>
          <p:nvPr/>
        </p:nvSpPr>
        <p:spPr>
          <a:xfrm rot="0">
            <a:off x="477441" y="4265414"/>
            <a:ext cx="245852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Future Development Priorities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7" name="Rectangle"/>
          <p:cNvSpPr>
            <a:spLocks/>
          </p:cNvSpPr>
          <p:nvPr/>
        </p:nvSpPr>
        <p:spPr>
          <a:xfrm rot="0">
            <a:off x="477441" y="4683085"/>
            <a:ext cx="136327" cy="1704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01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8" name="Rectangle"/>
          <p:cNvSpPr>
            <a:spLocks/>
          </p:cNvSpPr>
          <p:nvPr/>
        </p:nvSpPr>
        <p:spPr>
          <a:xfrm rot="0">
            <a:off x="477441" y="4899660"/>
            <a:ext cx="6769537" cy="15240"/>
          </a:xfrm>
          <a:prstGeom prst="rect"/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sp>
        <p:nvSpPr>
          <p:cNvPr id="219" name="Rectangle"/>
          <p:cNvSpPr>
            <a:spLocks/>
          </p:cNvSpPr>
          <p:nvPr/>
        </p:nvSpPr>
        <p:spPr>
          <a:xfrm rot="0">
            <a:off x="477441" y="4998244"/>
            <a:ext cx="1725453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Wearable Integration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0" name="Rectangle"/>
          <p:cNvSpPr>
            <a:spLocks/>
          </p:cNvSpPr>
          <p:nvPr/>
        </p:nvSpPr>
        <p:spPr>
          <a:xfrm rot="0">
            <a:off x="477441" y="5293162"/>
            <a:ext cx="6769537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Expand compatibility with smartwatches and fitness trackers for seamless monitoring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1" name="Rectangle"/>
          <p:cNvSpPr>
            <a:spLocks/>
          </p:cNvSpPr>
          <p:nvPr/>
        </p:nvSpPr>
        <p:spPr>
          <a:xfrm rot="0">
            <a:off x="7383304" y="4683085"/>
            <a:ext cx="136326" cy="1704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02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2" name="Rectangle"/>
          <p:cNvSpPr>
            <a:spLocks/>
          </p:cNvSpPr>
          <p:nvPr/>
        </p:nvSpPr>
        <p:spPr>
          <a:xfrm rot="0">
            <a:off x="7383304" y="4899660"/>
            <a:ext cx="6769656" cy="15240"/>
          </a:xfrm>
          <a:prstGeom prst="rect"/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sp>
        <p:nvSpPr>
          <p:cNvPr id="223" name="Rectangle"/>
          <p:cNvSpPr>
            <a:spLocks/>
          </p:cNvSpPr>
          <p:nvPr/>
        </p:nvSpPr>
        <p:spPr>
          <a:xfrm rot="0">
            <a:off x="7383304" y="4998244"/>
            <a:ext cx="1949053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Real-time Data Sources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4" name="Rectangle"/>
          <p:cNvSpPr>
            <a:spLocks/>
          </p:cNvSpPr>
          <p:nvPr/>
        </p:nvSpPr>
        <p:spPr>
          <a:xfrm rot="0">
            <a:off x="7383304" y="5293162"/>
            <a:ext cx="6769656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Integration with police databases and public safety systems for enhanced threat intelligence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5" name="Rectangle"/>
          <p:cNvSpPr>
            <a:spLocks/>
          </p:cNvSpPr>
          <p:nvPr/>
        </p:nvSpPr>
        <p:spPr>
          <a:xfrm rot="0">
            <a:off x="477441" y="5750004"/>
            <a:ext cx="136327" cy="1704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03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6" name="Rectangle"/>
          <p:cNvSpPr>
            <a:spLocks/>
          </p:cNvSpPr>
          <p:nvPr/>
        </p:nvSpPr>
        <p:spPr>
          <a:xfrm rot="0">
            <a:off x="477441" y="5966579"/>
            <a:ext cx="6769537" cy="15240"/>
          </a:xfrm>
          <a:prstGeom prst="rect"/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sp>
        <p:nvSpPr>
          <p:cNvPr id="227" name="Rectangle"/>
          <p:cNvSpPr>
            <a:spLocks/>
          </p:cNvSpPr>
          <p:nvPr/>
        </p:nvSpPr>
        <p:spPr>
          <a:xfrm rot="0">
            <a:off x="477441" y="6065163"/>
            <a:ext cx="170533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Advanced AI Models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8" name="Rectangle"/>
          <p:cNvSpPr>
            <a:spLocks/>
          </p:cNvSpPr>
          <p:nvPr/>
        </p:nvSpPr>
        <p:spPr>
          <a:xfrm rot="0">
            <a:off x="477441" y="6360081"/>
            <a:ext cx="6769537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Implementation of deep learning algorithms for more sophisticated threat prediction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9" name="Rectangle"/>
          <p:cNvSpPr>
            <a:spLocks/>
          </p:cNvSpPr>
          <p:nvPr/>
        </p:nvSpPr>
        <p:spPr>
          <a:xfrm rot="0">
            <a:off x="7383304" y="5750004"/>
            <a:ext cx="136326" cy="1704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04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0" name="Rectangle"/>
          <p:cNvSpPr>
            <a:spLocks/>
          </p:cNvSpPr>
          <p:nvPr/>
        </p:nvSpPr>
        <p:spPr>
          <a:xfrm rot="0">
            <a:off x="7383304" y="5966579"/>
            <a:ext cx="6769656" cy="15240"/>
          </a:xfrm>
          <a:prstGeom prst="rect"/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sp>
        <p:nvSpPr>
          <p:cNvPr id="231" name="Rectangle"/>
          <p:cNvSpPr>
            <a:spLocks/>
          </p:cNvSpPr>
          <p:nvPr/>
        </p:nvSpPr>
        <p:spPr>
          <a:xfrm rot="0">
            <a:off x="7383304" y="6065163"/>
            <a:ext cx="1852136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Community Expansion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2" name="Rectangle"/>
          <p:cNvSpPr>
            <a:spLocks/>
          </p:cNvSpPr>
          <p:nvPr/>
        </p:nvSpPr>
        <p:spPr>
          <a:xfrm rot="0">
            <a:off x="7383304" y="6360081"/>
            <a:ext cx="6769656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Development of safe zones, local support networks, and community-driven safety features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3" name="Rounded rectangle"/>
          <p:cNvSpPr>
            <a:spLocks/>
          </p:cNvSpPr>
          <p:nvPr/>
        </p:nvSpPr>
        <p:spPr>
          <a:xfrm rot="0">
            <a:off x="477441" y="6834067"/>
            <a:ext cx="13675520" cy="797718"/>
          </a:xfrm>
          <a:prstGeom prst="roundRect">
            <a:avLst>
              <a:gd name="adj" fmla="val 2564"/>
            </a:avLst>
          </a:prstGeom>
          <a:solidFill>
            <a:srgbClr val="B6FCB8"/>
          </a:solidFill>
          <a:ln w="12700" cmpd="sng" cap="flat">
            <a:noFill/>
            <a:prstDash val="solid"/>
            <a:miter/>
          </a:ln>
        </p:spPr>
      </p:sp>
      <p:pic>
        <p:nvPicPr>
          <p:cNvPr id="234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613767" y="7037546"/>
            <a:ext cx="170497" cy="13632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35" name="Rectangle"/>
          <p:cNvSpPr>
            <a:spLocks/>
          </p:cNvSpPr>
          <p:nvPr/>
        </p:nvSpPr>
        <p:spPr>
          <a:xfrm rot="0">
            <a:off x="920591" y="7004447"/>
            <a:ext cx="13096043" cy="43648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000000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We have successfully developed a scalable, intelligent, and user-friendly AI-powered safety system that transforms women's safety from reactive response to proactive protection, creating a foundation for safer communities across India.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237767468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>
            <a:spLocks/>
          </p:cNvSpPr>
          <p:nvPr/>
        </p:nvSpPr>
        <p:spPr>
          <a:xfrm rot="0">
            <a:off x="753427" y="591979"/>
            <a:ext cx="9598701" cy="6727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The Critical Need for Women's Safety</a:t>
            </a:r>
            <a:endParaRPr lang="zh-CN" altLang="en-US" sz="4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Rectangle"/>
          <p:cNvSpPr>
            <a:spLocks/>
          </p:cNvSpPr>
          <p:nvPr/>
        </p:nvSpPr>
        <p:spPr>
          <a:xfrm rot="0">
            <a:off x="753427" y="1781293"/>
            <a:ext cx="7664053" cy="103298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Women's safety remains a pressing concern across India and globally, with traditional safety measures proving inadequate in addressing modern challenges.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" name="Rounded rectangle"/>
          <p:cNvSpPr>
            <a:spLocks/>
          </p:cNvSpPr>
          <p:nvPr/>
        </p:nvSpPr>
        <p:spPr>
          <a:xfrm rot="0">
            <a:off x="753427" y="3056453"/>
            <a:ext cx="484346" cy="484345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23" name="Rectangle"/>
          <p:cNvSpPr>
            <a:spLocks/>
          </p:cNvSpPr>
          <p:nvPr/>
        </p:nvSpPr>
        <p:spPr>
          <a:xfrm rot="0">
            <a:off x="1453039" y="3130390"/>
            <a:ext cx="2690811" cy="33635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Persistent Crisis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4" name="Rectangle"/>
          <p:cNvSpPr>
            <a:spLocks/>
          </p:cNvSpPr>
          <p:nvPr/>
        </p:nvSpPr>
        <p:spPr>
          <a:xfrm rot="0">
            <a:off x="1453039" y="3682008"/>
            <a:ext cx="6964442" cy="68865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Crimes such as harassment, sexual assault, and domestic violence continue to plague communities despite existing safety measures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5" name="Rounded rectangle"/>
          <p:cNvSpPr>
            <a:spLocks/>
          </p:cNvSpPr>
          <p:nvPr/>
        </p:nvSpPr>
        <p:spPr>
          <a:xfrm rot="0">
            <a:off x="753427" y="4801195"/>
            <a:ext cx="484346" cy="484345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26" name="Rectangle"/>
          <p:cNvSpPr>
            <a:spLocks/>
          </p:cNvSpPr>
          <p:nvPr/>
        </p:nvSpPr>
        <p:spPr>
          <a:xfrm rot="0">
            <a:off x="1453039" y="4875133"/>
            <a:ext cx="2690811" cy="33635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Reactive Solutions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7" name="Rectangle"/>
          <p:cNvSpPr>
            <a:spLocks/>
          </p:cNvSpPr>
          <p:nvPr/>
        </p:nvSpPr>
        <p:spPr>
          <a:xfrm rot="0">
            <a:off x="1453039" y="5426750"/>
            <a:ext cx="6964442" cy="68865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Current safety applications respond only after incidents occur, failing to prevent threats before they materialise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8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950166" y="1829753"/>
            <a:ext cx="4934307" cy="4934307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9" name="Rectangle"/>
          <p:cNvSpPr>
            <a:spLocks/>
          </p:cNvSpPr>
          <p:nvPr/>
        </p:nvSpPr>
        <p:spPr>
          <a:xfrm rot="0">
            <a:off x="753427" y="7248406"/>
            <a:ext cx="13123545" cy="68865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1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Our mission:</a:t>
            </a: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 Develop an AI-based proactive solution that transforms women's safety from reactive response to predictive prevention through intelligent threat detection and real-time intervention capabilities.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62384011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>
            <a:spLocks/>
          </p:cNvSpPr>
          <p:nvPr/>
        </p:nvSpPr>
        <p:spPr>
          <a:xfrm rot="0">
            <a:off x="793790" y="708541"/>
            <a:ext cx="12811957" cy="7087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Problem Statement: The Scale of the Challenge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Rectangle"/>
          <p:cNvSpPr>
            <a:spLocks/>
          </p:cNvSpPr>
          <p:nvPr/>
        </p:nvSpPr>
        <p:spPr>
          <a:xfrm rot="0">
            <a:off x="793790" y="1984296"/>
            <a:ext cx="4158614" cy="7484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300K+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8" name="Rectangle"/>
          <p:cNvSpPr>
            <a:spLocks/>
          </p:cNvSpPr>
          <p:nvPr/>
        </p:nvSpPr>
        <p:spPr>
          <a:xfrm rot="0">
            <a:off x="1455420" y="3016091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Annual Cases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9" name="Rectangle"/>
          <p:cNvSpPr>
            <a:spLocks/>
          </p:cNvSpPr>
          <p:nvPr/>
        </p:nvSpPr>
        <p:spPr>
          <a:xfrm rot="0">
            <a:off x="793790" y="3506510"/>
            <a:ext cx="4158614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Reported crimes against women in India each year, representing only documented incidents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Rectangle"/>
          <p:cNvSpPr>
            <a:spLocks/>
          </p:cNvSpPr>
          <p:nvPr/>
        </p:nvSpPr>
        <p:spPr>
          <a:xfrm rot="0">
            <a:off x="5235893" y="1984296"/>
            <a:ext cx="4158614" cy="7484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7.3%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1" name="Rectangle"/>
          <p:cNvSpPr>
            <a:spLocks/>
          </p:cNvSpPr>
          <p:nvPr/>
        </p:nvSpPr>
        <p:spPr>
          <a:xfrm rot="0">
            <a:off x="5897523" y="3016091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Rising Trend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Rectangle"/>
          <p:cNvSpPr>
            <a:spLocks/>
          </p:cNvSpPr>
          <p:nvPr/>
        </p:nvSpPr>
        <p:spPr>
          <a:xfrm rot="0">
            <a:off x="5235893" y="3506510"/>
            <a:ext cx="4158614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Year-over-year increase in reported cases between 2018-2019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3" name="Rectangle"/>
          <p:cNvSpPr>
            <a:spLocks/>
          </p:cNvSpPr>
          <p:nvPr/>
        </p:nvSpPr>
        <p:spPr>
          <a:xfrm rot="0">
            <a:off x="9677995" y="1984296"/>
            <a:ext cx="4158614" cy="7484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70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4" name="Rectangle"/>
          <p:cNvSpPr>
            <a:spLocks/>
          </p:cNvSpPr>
          <p:nvPr/>
        </p:nvSpPr>
        <p:spPr>
          <a:xfrm rot="0">
            <a:off x="10339627" y="3016091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Minutes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5" name="Rectangle"/>
          <p:cNvSpPr>
            <a:spLocks/>
          </p:cNvSpPr>
          <p:nvPr/>
        </p:nvSpPr>
        <p:spPr>
          <a:xfrm rot="0">
            <a:off x="9677995" y="3506510"/>
            <a:ext cx="4158614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Frequency of dowry deaths across the country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6" name="Rectangle"/>
          <p:cNvSpPr>
            <a:spLocks/>
          </p:cNvSpPr>
          <p:nvPr/>
        </p:nvSpPr>
        <p:spPr>
          <a:xfrm rot="0">
            <a:off x="793790" y="4850368"/>
            <a:ext cx="13042820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Current safety applications suffer from fundamental limitations: lack of real-time response capabilities, poor accessibility in rural areas, and technical constraints including inaccurate location tracking, battery dependency, and complex user interfaces that fail during critical moments.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7" name="Rounded rectangle"/>
          <p:cNvSpPr>
            <a:spLocks/>
          </p:cNvSpPr>
          <p:nvPr/>
        </p:nvSpPr>
        <p:spPr>
          <a:xfrm rot="0">
            <a:off x="793790" y="6194227"/>
            <a:ext cx="13042820" cy="1326713"/>
          </a:xfrm>
          <a:prstGeom prst="roundRect">
            <a:avLst>
              <a:gd name="adj" fmla="val 2564"/>
            </a:avLst>
          </a:prstGeom>
          <a:solidFill>
            <a:srgbClr val="FFB3B4"/>
          </a:solidFill>
          <a:ln w="12700" cmpd="sng" cap="flat">
            <a:noFill/>
            <a:prstDash val="solid"/>
            <a:miter/>
          </a:ln>
        </p:spPr>
      </p:sp>
      <p:pic>
        <p:nvPicPr>
          <p:cNvPr id="48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020603" y="6538317"/>
            <a:ext cx="283487" cy="22681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49" name="Rectangle"/>
          <p:cNvSpPr>
            <a:spLocks/>
          </p:cNvSpPr>
          <p:nvPr/>
        </p:nvSpPr>
        <p:spPr>
          <a:xfrm rot="0">
            <a:off x="1530906" y="6477714"/>
            <a:ext cx="1207889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There is an urgent need for AI-driven, preventive safety solutions that can predict and prevent incidents before they occur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198105446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"/>
          <p:cNvSpPr>
            <a:spLocks/>
          </p:cNvSpPr>
          <p:nvPr/>
        </p:nvSpPr>
        <p:spPr>
          <a:xfrm rot="0">
            <a:off x="494228" y="389334"/>
            <a:ext cx="5209937" cy="4413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Analysing Current Safety Gaps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7" name="Rectangle"/>
          <p:cNvSpPr>
            <a:spLocks/>
          </p:cNvSpPr>
          <p:nvPr/>
        </p:nvSpPr>
        <p:spPr>
          <a:xfrm rot="0">
            <a:off x="494228" y="1183719"/>
            <a:ext cx="1765340" cy="22062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Critical Statistics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8" name="Rectangle"/>
          <p:cNvSpPr>
            <a:spLocks/>
          </p:cNvSpPr>
          <p:nvPr/>
        </p:nvSpPr>
        <p:spPr>
          <a:xfrm rot="0">
            <a:off x="2949893" y="2481024"/>
            <a:ext cx="1737122" cy="35301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30%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59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2759273" y="1598413"/>
            <a:ext cx="2118478" cy="2118478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60" name="Rectangle"/>
          <p:cNvSpPr>
            <a:spLocks/>
          </p:cNvSpPr>
          <p:nvPr/>
        </p:nvSpPr>
        <p:spPr>
          <a:xfrm rot="0">
            <a:off x="2935843" y="3893344"/>
            <a:ext cx="1765339" cy="2206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Domestic Violence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1" name="Rectangle"/>
          <p:cNvSpPr>
            <a:spLocks/>
          </p:cNvSpPr>
          <p:nvPr/>
        </p:nvSpPr>
        <p:spPr>
          <a:xfrm rot="0">
            <a:off x="494228" y="4255175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Share of total reported cases involving intimate partner violence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2" name="Rectangle"/>
          <p:cNvSpPr>
            <a:spLocks/>
          </p:cNvSpPr>
          <p:nvPr/>
        </p:nvSpPr>
        <p:spPr>
          <a:xfrm rot="0">
            <a:off x="2949893" y="5681305"/>
            <a:ext cx="1737122" cy="3530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70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6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2759273" y="4798695"/>
            <a:ext cx="2118478" cy="211847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64" name="Rectangle"/>
          <p:cNvSpPr>
            <a:spLocks/>
          </p:cNvSpPr>
          <p:nvPr/>
        </p:nvSpPr>
        <p:spPr>
          <a:xfrm rot="0">
            <a:off x="2935843" y="7093625"/>
            <a:ext cx="1765339" cy="2206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Minutes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5" name="Rectangle"/>
          <p:cNvSpPr>
            <a:spLocks/>
          </p:cNvSpPr>
          <p:nvPr/>
        </p:nvSpPr>
        <p:spPr>
          <a:xfrm rot="0">
            <a:off x="494228" y="7455455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Average frequency of dowry-related deaths nationwide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6" name="Rectangle"/>
          <p:cNvSpPr>
            <a:spLocks/>
          </p:cNvSpPr>
          <p:nvPr/>
        </p:nvSpPr>
        <p:spPr>
          <a:xfrm rot="0">
            <a:off x="7495103" y="1183719"/>
            <a:ext cx="1968341" cy="22062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Technology Limitations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7" name="Rectangle"/>
          <p:cNvSpPr>
            <a:spLocks/>
          </p:cNvSpPr>
          <p:nvPr/>
        </p:nvSpPr>
        <p:spPr>
          <a:xfrm rot="0">
            <a:off x="7495103" y="1545550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Reactive nature prevents proactive intervention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Rectangle"/>
          <p:cNvSpPr>
            <a:spLocks/>
          </p:cNvSpPr>
          <p:nvPr/>
        </p:nvSpPr>
        <p:spPr>
          <a:xfrm rot="0">
            <a:off x="7495103" y="1820823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Inaccurate GPS tracking in urban and rural areas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9" name="Rectangle"/>
          <p:cNvSpPr>
            <a:spLocks/>
          </p:cNvSpPr>
          <p:nvPr/>
        </p:nvSpPr>
        <p:spPr>
          <a:xfrm rot="0">
            <a:off x="7495103" y="2096095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Delayed emergency response coordination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0" name="Rectangle"/>
          <p:cNvSpPr>
            <a:spLocks/>
          </p:cNvSpPr>
          <p:nvPr/>
        </p:nvSpPr>
        <p:spPr>
          <a:xfrm rot="0">
            <a:off x="7495103" y="2371368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Poor accessibility for users with disabilities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1" name="Rectangle"/>
          <p:cNvSpPr>
            <a:spLocks/>
          </p:cNvSpPr>
          <p:nvPr/>
        </p:nvSpPr>
        <p:spPr>
          <a:xfrm rot="0">
            <a:off x="7495103" y="2646640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Limited functionality in low-connectivity regions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568719048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79" name="Rectangle"/>
          <p:cNvSpPr>
            <a:spLocks/>
          </p:cNvSpPr>
          <p:nvPr/>
        </p:nvSpPr>
        <p:spPr>
          <a:xfrm rot="0">
            <a:off x="646509" y="654844"/>
            <a:ext cx="5500092" cy="57721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Our AI-Powered Solution</a:t>
            </a:r>
            <a:endParaRPr lang="zh-CN" altLang="en-US" sz="36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0" name="Rounded rectangle"/>
          <p:cNvSpPr>
            <a:spLocks/>
          </p:cNvSpPr>
          <p:nvPr/>
        </p:nvSpPr>
        <p:spPr>
          <a:xfrm rot="0">
            <a:off x="646509" y="1509117"/>
            <a:ext cx="3833098" cy="2688908"/>
          </a:xfrm>
          <a:prstGeom prst="roundRect">
            <a:avLst>
              <a:gd name="adj" fmla="val 1027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81" name="Rounded rectangle"/>
          <p:cNvSpPr>
            <a:spLocks/>
          </p:cNvSpPr>
          <p:nvPr/>
        </p:nvSpPr>
        <p:spPr>
          <a:xfrm rot="0">
            <a:off x="831175" y="1693783"/>
            <a:ext cx="554116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pic>
        <p:nvPicPr>
          <p:cNvPr id="82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983574" y="1814989"/>
            <a:ext cx="249317" cy="31170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3" name="Rectangle"/>
          <p:cNvSpPr>
            <a:spLocks/>
          </p:cNvSpPr>
          <p:nvPr/>
        </p:nvSpPr>
        <p:spPr>
          <a:xfrm rot="0">
            <a:off x="831175" y="2432566"/>
            <a:ext cx="2308979" cy="288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Application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Rectangle"/>
          <p:cNvSpPr>
            <a:spLocks/>
          </p:cNvSpPr>
          <p:nvPr/>
        </p:nvSpPr>
        <p:spPr>
          <a:xfrm rot="0">
            <a:off x="831175" y="2831783"/>
            <a:ext cx="3463766" cy="118157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Intuitive interface with real-time location tracking, instant SOS alerts activated by button, gesture, or voice command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5" name="Rounded rectangle"/>
          <p:cNvSpPr>
            <a:spLocks/>
          </p:cNvSpPr>
          <p:nvPr/>
        </p:nvSpPr>
        <p:spPr>
          <a:xfrm rot="0">
            <a:off x="4664273" y="1509117"/>
            <a:ext cx="3833217" cy="2688908"/>
          </a:xfrm>
          <a:prstGeom prst="roundRect">
            <a:avLst>
              <a:gd name="adj" fmla="val 1027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86" name="Rounded rectangle"/>
          <p:cNvSpPr>
            <a:spLocks/>
          </p:cNvSpPr>
          <p:nvPr/>
        </p:nvSpPr>
        <p:spPr>
          <a:xfrm rot="0">
            <a:off x="4848939" y="1693783"/>
            <a:ext cx="554117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pic>
        <p:nvPicPr>
          <p:cNvPr id="87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5001339" y="1814989"/>
            <a:ext cx="249317" cy="31170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8" name="Rectangle"/>
          <p:cNvSpPr>
            <a:spLocks/>
          </p:cNvSpPr>
          <p:nvPr/>
        </p:nvSpPr>
        <p:spPr>
          <a:xfrm rot="0">
            <a:off x="4848939" y="2432566"/>
            <a:ext cx="2308979" cy="288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Backend Engine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9" name="Rectangle"/>
          <p:cNvSpPr>
            <a:spLocks/>
          </p:cNvSpPr>
          <p:nvPr/>
        </p:nvSpPr>
        <p:spPr>
          <a:xfrm rot="0">
            <a:off x="4848939" y="2831783"/>
            <a:ext cx="3463885" cy="118157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Machine learning algorithms analyse crime data patterns to provide predictive threat analysis and automatic anomaly detection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0" name="Rounded rectangle"/>
          <p:cNvSpPr>
            <a:spLocks/>
          </p:cNvSpPr>
          <p:nvPr/>
        </p:nvSpPr>
        <p:spPr>
          <a:xfrm rot="0">
            <a:off x="646509" y="4382691"/>
            <a:ext cx="7850981" cy="2098118"/>
          </a:xfrm>
          <a:prstGeom prst="roundRect">
            <a:avLst>
              <a:gd name="adj" fmla="val 1319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91" name="Rounded rectangle"/>
          <p:cNvSpPr>
            <a:spLocks/>
          </p:cNvSpPr>
          <p:nvPr/>
        </p:nvSpPr>
        <p:spPr>
          <a:xfrm rot="0">
            <a:off x="831175" y="4567357"/>
            <a:ext cx="554116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pic>
        <p:nvPicPr>
          <p:cNvPr id="92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983574" y="4688562"/>
            <a:ext cx="249317" cy="31170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3" name="Rectangle"/>
          <p:cNvSpPr>
            <a:spLocks/>
          </p:cNvSpPr>
          <p:nvPr/>
        </p:nvSpPr>
        <p:spPr>
          <a:xfrm rot="0">
            <a:off x="831175" y="5306139"/>
            <a:ext cx="2308979" cy="2884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Smart Navigation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 rot="0">
            <a:off x="831175" y="5705356"/>
            <a:ext cx="7481649" cy="5907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Safe route suggestions based on real-time threat assessment, crowd density, and historical crime data analysis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5" name="Rectangle"/>
          <p:cNvSpPr>
            <a:spLocks/>
          </p:cNvSpPr>
          <p:nvPr/>
        </p:nvSpPr>
        <p:spPr>
          <a:xfrm rot="0">
            <a:off x="646509" y="6688573"/>
            <a:ext cx="7850981" cy="8861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Our comprehensive system combines mobile accessibility with advanced AI capabilities, featuring voice activation for enhanced accessibility, community support networks, and behavioural pattern analysis to detect potential threats before they escalate.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24014496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>
            <a:spLocks/>
          </p:cNvSpPr>
          <p:nvPr/>
        </p:nvSpPr>
        <p:spPr>
          <a:xfrm rot="0">
            <a:off x="449223" y="352901"/>
            <a:ext cx="4721066" cy="4010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System Architecture Overview</a:t>
            </a:r>
            <a:endParaRPr lang="zh-CN" altLang="en-US" sz="2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03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449223" y="1010602"/>
            <a:ext cx="13731953" cy="773882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04" name="Rectangle"/>
          <p:cNvSpPr>
            <a:spLocks/>
          </p:cNvSpPr>
          <p:nvPr/>
        </p:nvSpPr>
        <p:spPr>
          <a:xfrm rot="0">
            <a:off x="774019" y="1681156"/>
            <a:ext cx="2543349" cy="3804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5" name="Rectangle"/>
          <p:cNvSpPr>
            <a:spLocks/>
          </p:cNvSpPr>
          <p:nvPr/>
        </p:nvSpPr>
        <p:spPr>
          <a:xfrm rot="0">
            <a:off x="774019" y="2169872"/>
            <a:ext cx="2543349" cy="91317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r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SOS alerts, location sharing, voice activation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6" name="Rectangle"/>
          <p:cNvSpPr>
            <a:spLocks/>
          </p:cNvSpPr>
          <p:nvPr/>
        </p:nvSpPr>
        <p:spPr>
          <a:xfrm rot="0">
            <a:off x="11326219" y="3548083"/>
            <a:ext cx="2529821" cy="380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Server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7" name="Rectangle"/>
          <p:cNvSpPr>
            <a:spLocks/>
          </p:cNvSpPr>
          <p:nvPr/>
        </p:nvSpPr>
        <p:spPr>
          <a:xfrm rot="0">
            <a:off x="11326219" y="4036799"/>
            <a:ext cx="2529821" cy="60878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User management, APIs, data storage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8" name="Rectangle"/>
          <p:cNvSpPr>
            <a:spLocks/>
          </p:cNvSpPr>
          <p:nvPr/>
        </p:nvSpPr>
        <p:spPr>
          <a:xfrm rot="0">
            <a:off x="868930" y="6651174"/>
            <a:ext cx="2448651" cy="3804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Engine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9" name="Rectangle"/>
          <p:cNvSpPr>
            <a:spLocks/>
          </p:cNvSpPr>
          <p:nvPr/>
        </p:nvSpPr>
        <p:spPr>
          <a:xfrm rot="0">
            <a:off x="868930" y="7139890"/>
            <a:ext cx="2448651" cy="91317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r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Threat prediction and anomaly detection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0" name="Rectangle"/>
          <p:cNvSpPr>
            <a:spLocks/>
          </p:cNvSpPr>
          <p:nvPr/>
        </p:nvSpPr>
        <p:spPr>
          <a:xfrm rot="0">
            <a:off x="449223" y="9022080"/>
            <a:ext cx="1912501" cy="2006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Application Layer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Rectangle"/>
          <p:cNvSpPr>
            <a:spLocks/>
          </p:cNvSpPr>
          <p:nvPr/>
        </p:nvSpPr>
        <p:spPr>
          <a:xfrm rot="0">
            <a:off x="449223" y="9351050"/>
            <a:ext cx="4321731" cy="4105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Cross-platform React Native app providing SOS functionality, location sharing, and voice-activated commands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2" name="Rectangle"/>
          <p:cNvSpPr>
            <a:spLocks/>
          </p:cNvSpPr>
          <p:nvPr/>
        </p:nvSpPr>
        <p:spPr>
          <a:xfrm rot="0">
            <a:off x="5091708" y="9022080"/>
            <a:ext cx="1782961" cy="2006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Infrastructure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Rectangle"/>
          <p:cNvSpPr>
            <a:spLocks/>
          </p:cNvSpPr>
          <p:nvPr/>
        </p:nvSpPr>
        <p:spPr>
          <a:xfrm rot="0">
            <a:off x="5091708" y="9351050"/>
            <a:ext cx="4321731" cy="4105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Flask-based server managing user authentication, API endpoints, and secure data storage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Rectangle"/>
          <p:cNvSpPr>
            <a:spLocks/>
          </p:cNvSpPr>
          <p:nvPr/>
        </p:nvSpPr>
        <p:spPr>
          <a:xfrm rot="0">
            <a:off x="9734193" y="9022080"/>
            <a:ext cx="1604486" cy="2006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Processing Engine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5" name="Rectangle"/>
          <p:cNvSpPr>
            <a:spLocks/>
          </p:cNvSpPr>
          <p:nvPr/>
        </p:nvSpPr>
        <p:spPr>
          <a:xfrm rot="0">
            <a:off x="9734193" y="9351050"/>
            <a:ext cx="4462106" cy="4105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Random Forest Classifier algorithms providing real-time threat prediction and anomaly detection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770494070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>
            <a:spLocks/>
          </p:cNvSpPr>
          <p:nvPr/>
        </p:nvSpPr>
        <p:spPr>
          <a:xfrm rot="0">
            <a:off x="793790" y="1301710"/>
            <a:ext cx="5670590" cy="7087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Technology Stack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3" name="Rounded rectangle"/>
          <p:cNvSpPr>
            <a:spLocks/>
          </p:cNvSpPr>
          <p:nvPr/>
        </p:nvSpPr>
        <p:spPr>
          <a:xfrm rot="0">
            <a:off x="793790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24" name="Rectangle"/>
          <p:cNvSpPr>
            <a:spLocks/>
          </p:cNvSpPr>
          <p:nvPr/>
        </p:nvSpPr>
        <p:spPr>
          <a:xfrm rot="0">
            <a:off x="824270" y="2494597"/>
            <a:ext cx="4135398" cy="680442"/>
          </a:xfrm>
          <a:prstGeom prst="rect"/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pic>
        <p:nvPicPr>
          <p:cNvPr id="125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2721888" y="2622113"/>
            <a:ext cx="340162" cy="42529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6" name="Rectangle"/>
          <p:cNvSpPr>
            <a:spLocks/>
          </p:cNvSpPr>
          <p:nvPr/>
        </p:nvSpPr>
        <p:spPr>
          <a:xfrm rot="0">
            <a:off x="1051084" y="3401854"/>
            <a:ext cx="307264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Development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Rectangle"/>
          <p:cNvSpPr>
            <a:spLocks/>
          </p:cNvSpPr>
          <p:nvPr/>
        </p:nvSpPr>
        <p:spPr>
          <a:xfrm rot="0">
            <a:off x="1051084" y="3892272"/>
            <a:ext cx="3681770" cy="36290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Python with Flask framework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8" name="Rectangle"/>
          <p:cNvSpPr>
            <a:spLocks/>
          </p:cNvSpPr>
          <p:nvPr/>
        </p:nvSpPr>
        <p:spPr>
          <a:xfrm rot="0">
            <a:off x="1051084" y="4334470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PostgreSQL for production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9" name="Rectangle"/>
          <p:cNvSpPr>
            <a:spLocks/>
          </p:cNvSpPr>
          <p:nvPr/>
        </p:nvSpPr>
        <p:spPr>
          <a:xfrm rot="0">
            <a:off x="1051084" y="5139571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TensorFlow and Keras for deep learning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0" name="Rectangle"/>
          <p:cNvSpPr>
            <a:spLocks/>
          </p:cNvSpPr>
          <p:nvPr/>
        </p:nvSpPr>
        <p:spPr>
          <a:xfrm rot="0">
            <a:off x="1051084" y="5944672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Scikit-learn, Pandas, NumPy for data processing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1" name="Rounded rectangle"/>
          <p:cNvSpPr>
            <a:spLocks/>
          </p:cNvSpPr>
          <p:nvPr/>
        </p:nvSpPr>
        <p:spPr>
          <a:xfrm rot="0">
            <a:off x="5216962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32" name="Rectangle"/>
          <p:cNvSpPr>
            <a:spLocks/>
          </p:cNvSpPr>
          <p:nvPr/>
        </p:nvSpPr>
        <p:spPr>
          <a:xfrm rot="0">
            <a:off x="5247442" y="2494597"/>
            <a:ext cx="4135398" cy="680442"/>
          </a:xfrm>
          <a:prstGeom prst="rect"/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pic>
        <p:nvPicPr>
          <p:cNvPr id="13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7145060" y="2622113"/>
            <a:ext cx="340161" cy="42529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34" name="Rectangle"/>
          <p:cNvSpPr>
            <a:spLocks/>
          </p:cNvSpPr>
          <p:nvPr/>
        </p:nvSpPr>
        <p:spPr>
          <a:xfrm rot="0">
            <a:off x="5474256" y="3401854"/>
            <a:ext cx="3140393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Frontend Development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5" name="Rectangle"/>
          <p:cNvSpPr>
            <a:spLocks/>
          </p:cNvSpPr>
          <p:nvPr/>
        </p:nvSpPr>
        <p:spPr>
          <a:xfrm rot="0">
            <a:off x="5474256" y="3892272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 Native for cross-platform mobile development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6" name="Rectangle"/>
          <p:cNvSpPr>
            <a:spLocks/>
          </p:cNvSpPr>
          <p:nvPr/>
        </p:nvSpPr>
        <p:spPr>
          <a:xfrm rot="0">
            <a:off x="5474256" y="4697373"/>
            <a:ext cx="3681770" cy="108870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Mapbox integration for advanced mapping and navigation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7" name="Rectangle"/>
          <p:cNvSpPr>
            <a:spLocks/>
          </p:cNvSpPr>
          <p:nvPr/>
        </p:nvSpPr>
        <p:spPr>
          <a:xfrm rot="0">
            <a:off x="5474256" y="5865376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Voice recognition APIs for accessibility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8" name="Rounded rectangle"/>
          <p:cNvSpPr>
            <a:spLocks/>
          </p:cNvSpPr>
          <p:nvPr/>
        </p:nvSpPr>
        <p:spPr>
          <a:xfrm rot="0">
            <a:off x="9640133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39" name="Rectangle"/>
          <p:cNvSpPr>
            <a:spLocks/>
          </p:cNvSpPr>
          <p:nvPr/>
        </p:nvSpPr>
        <p:spPr>
          <a:xfrm rot="0">
            <a:off x="9670613" y="2494597"/>
            <a:ext cx="4135398" cy="680442"/>
          </a:xfrm>
          <a:prstGeom prst="rect"/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pic>
        <p:nvPicPr>
          <p:cNvPr id="140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1568232" y="2622113"/>
            <a:ext cx="340162" cy="42529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41" name="Rectangle"/>
          <p:cNvSpPr>
            <a:spLocks/>
          </p:cNvSpPr>
          <p:nvPr/>
        </p:nvSpPr>
        <p:spPr>
          <a:xfrm rot="0">
            <a:off x="9897427" y="3401854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Cloud Infrastructure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2" name="Rectangle"/>
          <p:cNvSpPr>
            <a:spLocks/>
          </p:cNvSpPr>
          <p:nvPr/>
        </p:nvSpPr>
        <p:spPr>
          <a:xfrm rot="0">
            <a:off x="9897427" y="3892272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AWS EC2 for scalable computing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Rectangle"/>
          <p:cNvSpPr>
            <a:spLocks/>
          </p:cNvSpPr>
          <p:nvPr/>
        </p:nvSpPr>
        <p:spPr>
          <a:xfrm rot="0">
            <a:off x="9897427" y="4697373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Amazon RDS for managed database services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4" name="Rectangle"/>
          <p:cNvSpPr>
            <a:spLocks/>
          </p:cNvSpPr>
          <p:nvPr/>
        </p:nvSpPr>
        <p:spPr>
          <a:xfrm rot="0">
            <a:off x="9897427" y="5502473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S3 for secure data storage and backup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22904876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52" name="Rectangle"/>
          <p:cNvSpPr>
            <a:spLocks/>
          </p:cNvSpPr>
          <p:nvPr/>
        </p:nvSpPr>
        <p:spPr>
          <a:xfrm rot="0">
            <a:off x="6174343" y="827603"/>
            <a:ext cx="6135767" cy="61436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Implementation Roadmap</a:t>
            </a:r>
            <a:endParaRPr lang="zh-CN" altLang="en-US" sz="3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3" name="Rounded rectangle"/>
          <p:cNvSpPr>
            <a:spLocks/>
          </p:cNvSpPr>
          <p:nvPr/>
        </p:nvSpPr>
        <p:spPr>
          <a:xfrm rot="0">
            <a:off x="6395442" y="1736765"/>
            <a:ext cx="22859" cy="5665232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54" name="Rounded rectangle"/>
          <p:cNvSpPr>
            <a:spLocks/>
          </p:cNvSpPr>
          <p:nvPr/>
        </p:nvSpPr>
        <p:spPr>
          <a:xfrm rot="0">
            <a:off x="6593681" y="1946433"/>
            <a:ext cx="589717" cy="22860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55" name="Rounded rectangle"/>
          <p:cNvSpPr>
            <a:spLocks/>
          </p:cNvSpPr>
          <p:nvPr/>
        </p:nvSpPr>
        <p:spPr>
          <a:xfrm rot="0">
            <a:off x="6174343" y="1736765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156" name="Rectangle"/>
          <p:cNvSpPr>
            <a:spLocks/>
          </p:cNvSpPr>
          <p:nvPr/>
        </p:nvSpPr>
        <p:spPr>
          <a:xfrm rot="0">
            <a:off x="6248043" y="1773615"/>
            <a:ext cx="294799" cy="3684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1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7" name="Rectangle"/>
          <p:cNvSpPr>
            <a:spLocks/>
          </p:cNvSpPr>
          <p:nvPr/>
        </p:nvSpPr>
        <p:spPr>
          <a:xfrm rot="0">
            <a:off x="7378303" y="1804273"/>
            <a:ext cx="3393876" cy="3071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1: Backend Foundation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8" name="Rectangle"/>
          <p:cNvSpPr>
            <a:spLocks/>
          </p:cNvSpPr>
          <p:nvPr/>
        </p:nvSpPr>
        <p:spPr>
          <a:xfrm rot="0">
            <a:off x="7378303" y="2229326"/>
            <a:ext cx="6564154" cy="6288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Flask server development, database architecture setup, and core API implementation for user management and data processing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9" name="Rounded rectangle"/>
          <p:cNvSpPr>
            <a:spLocks/>
          </p:cNvSpPr>
          <p:nvPr/>
        </p:nvSpPr>
        <p:spPr>
          <a:xfrm rot="0">
            <a:off x="6593681" y="3461028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60" name="Rounded rectangle"/>
          <p:cNvSpPr>
            <a:spLocks/>
          </p:cNvSpPr>
          <p:nvPr/>
        </p:nvSpPr>
        <p:spPr>
          <a:xfrm rot="0">
            <a:off x="6174343" y="3251359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161" name="Rectangle"/>
          <p:cNvSpPr>
            <a:spLocks/>
          </p:cNvSpPr>
          <p:nvPr/>
        </p:nvSpPr>
        <p:spPr>
          <a:xfrm rot="0">
            <a:off x="6248043" y="3288209"/>
            <a:ext cx="294799" cy="3684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2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Rectangle"/>
          <p:cNvSpPr>
            <a:spLocks/>
          </p:cNvSpPr>
          <p:nvPr/>
        </p:nvSpPr>
        <p:spPr>
          <a:xfrm rot="0">
            <a:off x="7378303" y="3318867"/>
            <a:ext cx="3762375" cy="30718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2: AI Engine Development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3" name="Rectangle"/>
          <p:cNvSpPr>
            <a:spLocks/>
          </p:cNvSpPr>
          <p:nvPr/>
        </p:nvSpPr>
        <p:spPr>
          <a:xfrm rot="0">
            <a:off x="7378303" y="3743920"/>
            <a:ext cx="6564154" cy="6288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Data collection and preprocessing, machine learning model training, and threat prediction algorithm development with accuracy testing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4" name="Rounded rectangle"/>
          <p:cNvSpPr>
            <a:spLocks/>
          </p:cNvSpPr>
          <p:nvPr/>
        </p:nvSpPr>
        <p:spPr>
          <a:xfrm rot="0">
            <a:off x="6593681" y="4975622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65" name="Rounded rectangle"/>
          <p:cNvSpPr>
            <a:spLocks/>
          </p:cNvSpPr>
          <p:nvPr/>
        </p:nvSpPr>
        <p:spPr>
          <a:xfrm rot="0">
            <a:off x="6174343" y="4765953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166" name="Rectangle"/>
          <p:cNvSpPr>
            <a:spLocks/>
          </p:cNvSpPr>
          <p:nvPr/>
        </p:nvSpPr>
        <p:spPr>
          <a:xfrm rot="0">
            <a:off x="6248043" y="4802803"/>
            <a:ext cx="294799" cy="36849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7" name="Rectangle"/>
          <p:cNvSpPr>
            <a:spLocks/>
          </p:cNvSpPr>
          <p:nvPr/>
        </p:nvSpPr>
        <p:spPr>
          <a:xfrm rot="0">
            <a:off x="7378303" y="4833461"/>
            <a:ext cx="2964299" cy="3071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3: Mobile Interface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8" name="Rectangle"/>
          <p:cNvSpPr>
            <a:spLocks/>
          </p:cNvSpPr>
          <p:nvPr/>
        </p:nvSpPr>
        <p:spPr>
          <a:xfrm rot="0">
            <a:off x="7378303" y="5258514"/>
            <a:ext cx="6564154" cy="6288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 Native app development featuring intuitive UI, location tracking, SOS functionality, and safe route navigation integration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9" name="Rounded rectangle"/>
          <p:cNvSpPr>
            <a:spLocks/>
          </p:cNvSpPr>
          <p:nvPr/>
        </p:nvSpPr>
        <p:spPr>
          <a:xfrm rot="0">
            <a:off x="6593681" y="6490216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70" name="Rounded rectangle"/>
          <p:cNvSpPr>
            <a:spLocks/>
          </p:cNvSpPr>
          <p:nvPr/>
        </p:nvSpPr>
        <p:spPr>
          <a:xfrm rot="0">
            <a:off x="6174343" y="6280546"/>
            <a:ext cx="442198" cy="442198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171" name="Rectangle"/>
          <p:cNvSpPr>
            <a:spLocks/>
          </p:cNvSpPr>
          <p:nvPr/>
        </p:nvSpPr>
        <p:spPr>
          <a:xfrm rot="0">
            <a:off x="6248043" y="6317397"/>
            <a:ext cx="294799" cy="3684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4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2" name="Rectangle"/>
          <p:cNvSpPr>
            <a:spLocks/>
          </p:cNvSpPr>
          <p:nvPr/>
        </p:nvSpPr>
        <p:spPr>
          <a:xfrm rot="0">
            <a:off x="7378303" y="6348055"/>
            <a:ext cx="3653552" cy="3071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4: Testing &amp; Deployment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3" name="Rectangle"/>
          <p:cNvSpPr>
            <a:spLocks/>
          </p:cNvSpPr>
          <p:nvPr/>
        </p:nvSpPr>
        <p:spPr>
          <a:xfrm rot="0">
            <a:off x="7378303" y="6773108"/>
            <a:ext cx="6564154" cy="6288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Comprehensive testing including unit tests, integration testing, user acceptance testing, and full AWS cloud deployment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369353383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81" name="Rectangle"/>
          <p:cNvSpPr>
            <a:spLocks/>
          </p:cNvSpPr>
          <p:nvPr/>
        </p:nvSpPr>
        <p:spPr>
          <a:xfrm rot="0">
            <a:off x="6189345" y="709136"/>
            <a:ext cx="5644515" cy="627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System Performance</a:t>
            </a:r>
            <a:endParaRPr lang="zh-CN" altLang="en-US" sz="3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2" name="Rectangle"/>
          <p:cNvSpPr>
            <a:spLocks/>
          </p:cNvSpPr>
          <p:nvPr/>
        </p:nvSpPr>
        <p:spPr>
          <a:xfrm rot="0">
            <a:off x="6189345" y="1964412"/>
            <a:ext cx="2801182" cy="6628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91.2%</a:t>
            </a:r>
            <a:endParaRPr lang="zh-CN" altLang="en-US" sz="5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3" name="Rectangle"/>
          <p:cNvSpPr>
            <a:spLocks/>
          </p:cNvSpPr>
          <p:nvPr/>
        </p:nvSpPr>
        <p:spPr>
          <a:xfrm rot="0">
            <a:off x="6334482" y="2878216"/>
            <a:ext cx="2510909" cy="3138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Accuracy Rate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4" name="Rectangle"/>
          <p:cNvSpPr>
            <a:spLocks/>
          </p:cNvSpPr>
          <p:nvPr/>
        </p:nvSpPr>
        <p:spPr>
          <a:xfrm rot="0">
            <a:off x="6189345" y="3392924"/>
            <a:ext cx="2801182" cy="9640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Random Forest Classifier performance in threat prediction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5" name="Rectangle"/>
          <p:cNvSpPr>
            <a:spLocks/>
          </p:cNvSpPr>
          <p:nvPr/>
        </p:nvSpPr>
        <p:spPr>
          <a:xfrm rot="0">
            <a:off x="6189345" y="4582954"/>
            <a:ext cx="2801182" cy="627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Synthetic Dataset Development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6" name="Rectangle"/>
          <p:cNvSpPr>
            <a:spLocks/>
          </p:cNvSpPr>
          <p:nvPr/>
        </p:nvSpPr>
        <p:spPr>
          <a:xfrm rot="0">
            <a:off x="6189345" y="5411510"/>
            <a:ext cx="2801182" cy="192809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Comprehensive training data incorporating location patterns, temporal factors, crowd density metrics, and historical crime hotspot analysis.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7" name="Rectangle"/>
          <p:cNvSpPr>
            <a:spLocks/>
          </p:cNvSpPr>
          <p:nvPr/>
        </p:nvSpPr>
        <p:spPr>
          <a:xfrm rot="0">
            <a:off x="9488210" y="1838920"/>
            <a:ext cx="4446746" cy="62769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Automatic Anomaly Detection Features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9563576" y="2661166"/>
            <a:ext cx="301227" cy="37659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89" name="Rectangle"/>
          <p:cNvSpPr>
            <a:spLocks/>
          </p:cNvSpPr>
          <p:nvPr/>
        </p:nvSpPr>
        <p:spPr>
          <a:xfrm rot="0">
            <a:off x="10141029" y="2692597"/>
            <a:ext cx="2510908" cy="3138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Movement Analysis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0" name="Rectangle"/>
          <p:cNvSpPr>
            <a:spLocks/>
          </p:cNvSpPr>
          <p:nvPr/>
        </p:nvSpPr>
        <p:spPr>
          <a:xfrm rot="0">
            <a:off x="10141029" y="3207306"/>
            <a:ext cx="3793927" cy="9640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Detects sudden speed increases or erratic movement patterns that may indicate distress or danger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9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9563576" y="4541639"/>
            <a:ext cx="301227" cy="37659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92" name="Rectangle"/>
          <p:cNvSpPr>
            <a:spLocks/>
          </p:cNvSpPr>
          <p:nvPr/>
        </p:nvSpPr>
        <p:spPr>
          <a:xfrm rot="0">
            <a:off x="10141029" y="4573072"/>
            <a:ext cx="2510908" cy="3138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Location Monitoring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3" name="Rectangle"/>
          <p:cNvSpPr>
            <a:spLocks/>
          </p:cNvSpPr>
          <p:nvPr/>
        </p:nvSpPr>
        <p:spPr>
          <a:xfrm rot="0">
            <a:off x="10141029" y="5087779"/>
            <a:ext cx="3793927" cy="64269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Identifies when users remain stationary in high-risk areas for extended periods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94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9563576" y="6100763"/>
            <a:ext cx="301227" cy="37659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95" name="Rectangle"/>
          <p:cNvSpPr>
            <a:spLocks/>
          </p:cNvSpPr>
          <p:nvPr/>
        </p:nvSpPr>
        <p:spPr>
          <a:xfrm rot="0">
            <a:off x="10141029" y="6132195"/>
            <a:ext cx="2510908" cy="3138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Behavioural Patterns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6" name="Rectangle"/>
          <p:cNvSpPr>
            <a:spLocks/>
          </p:cNvSpPr>
          <p:nvPr/>
        </p:nvSpPr>
        <p:spPr>
          <a:xfrm rot="0">
            <a:off x="10141029" y="6646902"/>
            <a:ext cx="3793927" cy="64269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Analyses deviation from normal travel routes and timing patterns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460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2</TotalTime>
  <Application>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cp:lastModifiedBy>Mobile phone user</cp:lastModifiedBy>
  <cp:revision>1</cp:revision>
  <dcterms:created xsi:type="dcterms:W3CDTF">2025-09-17T10:31:16Z</dcterms:created>
  <dcterms:modified xsi:type="dcterms:W3CDTF">2025-09-26T04:54:25Z</dcterms:modified>
</cp:coreProperties>
</file>